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28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25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519"/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26" autoAdjust="0"/>
  </p:normalViewPr>
  <p:slideViewPr>
    <p:cSldViewPr snapToGrid="0">
      <p:cViewPr varScale="1">
        <p:scale>
          <a:sx n="121" d="100"/>
          <a:sy n="121" d="100"/>
        </p:scale>
        <p:origin x="65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08/06/2025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08/06/2025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0FCAD-B393-479F-C8A8-2B2FDF278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2C41C-3280-AA14-427A-B558479439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6506F-F326-49BE-ADB7-5498ACCA1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BE7802-6474-0667-3E39-794D833CB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06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04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CONVOLUTIONAL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2151606"/>
            <a:ext cx="5140784" cy="351302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Geometric: Flips, rotations, scaling,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Color: Brightness, contrast, saturation adjustments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Noise: Adding random noise for 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y-GB" sz="1400" dirty="0">
                <a:effectLst/>
                <a:latin typeface="IBM Plex Sans" panose="020B0503050203000203" pitchFamily="34" charset="0"/>
              </a:rPr>
              <a:t>Occlusion: Random erasing to simulate partial obscuring</a:t>
            </a:r>
          </a:p>
          <a:p>
            <a:pPr>
              <a:buFont typeface="Arial" panose="020B0604020202020204" pitchFamily="34" charset="0"/>
              <a:buChar char="•"/>
            </a:pPr>
            <a:endParaRPr lang="cy-GB" sz="1400" dirty="0">
              <a:effectLst/>
              <a:latin typeface="IBM Plex Sans" panose="020B0503050203000203" pitchFamily="34" charset="0"/>
            </a:endParaRPr>
          </a:p>
          <a:p>
            <a:pPr marL="0" indent="0">
              <a:buNone/>
            </a:pPr>
            <a:r>
              <a:rPr lang="fr-FR" sz="1400" b="1" i="0" dirty="0" err="1">
                <a:effectLst/>
                <a:latin typeface="IBM Plex Sans" panose="020B0503050203000203" pitchFamily="34" charset="0"/>
              </a:rPr>
              <a:t>Combining</a:t>
            </a:r>
            <a:r>
              <a:rPr lang="fr-FR" sz="1400" b="1" i="0" dirty="0">
                <a:effectLst/>
                <a:latin typeface="IBM Plex Sans" panose="020B0503050203000203" pitchFamily="34" charset="0"/>
              </a:rPr>
              <a:t> multiple augmentations: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Domain-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specific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augmentations (e.g., for </a:t>
            </a:r>
            <a:r>
              <a:rPr lang="fr-FR" sz="1400" b="0" i="0" dirty="0" err="1">
                <a:effectLst/>
                <a:latin typeface="IBM Plex Sans" panose="020B0503050203000203" pitchFamily="34" charset="0"/>
              </a:rPr>
              <a:t>medical</a:t>
            </a:r>
            <a:r>
              <a:rPr lang="fr-FR" sz="1400" b="0" i="0" dirty="0">
                <a:effectLst/>
                <a:latin typeface="IBM Plex Sans" panose="020B0503050203000203" pitchFamily="34" charset="0"/>
              </a:rPr>
              <a:t> images)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b="0" i="0" dirty="0">
                <a:effectLst/>
                <a:latin typeface="IBM Plex Sans" panose="020B0503050203000203" pitchFamily="34" charset="0"/>
              </a:rPr>
              <a:t>Online vs. offline augmentation</a:t>
            </a:r>
            <a:br>
              <a:rPr lang="cy-GB" sz="1400" b="0" i="0" dirty="0">
                <a:effectLst/>
                <a:latin typeface="IBM Plex Sans" panose="020B0503050203000203" pitchFamily="34" charset="0"/>
              </a:rPr>
            </a:br>
            <a:endParaRPr kumimoji="0" lang="en-GB" altLang="en-US" sz="14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Augmentation techniques</a:t>
            </a:r>
          </a:p>
        </p:txBody>
      </p:sp>
      <p:pic>
        <p:nvPicPr>
          <p:cNvPr id="8" name="Picture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D686CA-DA37-DC08-DB34-97EBA7D2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862" y="1447800"/>
            <a:ext cx="7067227" cy="423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5709" y="1137212"/>
            <a:ext cx="5295900" cy="458357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GB" dirty="0">
                <a:latin typeface="IBM Plex Sans" panose="020B0503050203000203" pitchFamily="34" charset="0"/>
              </a:rPr>
              <a:t>For CNN projects, proper dataset organization is crucial. A well-structured dataset allows for: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Data Splitting Strategies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Train/Validation/Test Split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Stratified Splitting: Ensures class distribution is maintained across splits</a:t>
            </a:r>
          </a:p>
          <a:p>
            <a:pPr>
              <a:spcAft>
                <a:spcPts val="1200"/>
              </a:spcAft>
            </a:pPr>
            <a:r>
              <a:rPr lang="en-GB" dirty="0">
                <a:latin typeface="IBM Plex Sans" panose="020B0503050203000203" pitchFamily="34" charset="0"/>
              </a:rPr>
              <a:t>Cross-Validation: For smaller datasets or when maximum data usage is needed</a:t>
            </a:r>
          </a:p>
          <a:p>
            <a:pPr>
              <a:spcAft>
                <a:spcPts val="1200"/>
              </a:spcAft>
            </a:pP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DATASET ORGANISATION</a:t>
            </a:r>
          </a:p>
        </p:txBody>
      </p:sp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64825E6-0972-BE26-4BB4-101AF821B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95" y="1753460"/>
            <a:ext cx="6266330" cy="412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74817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IBM Plex Mono" panose="020B0509050203000203" pitchFamily="49" charset="0"/>
              </a:rPr>
              <a:t>ImageFolder</a:t>
            </a:r>
            <a:r>
              <a:rPr lang="en-US" sz="2800" dirty="0">
                <a:latin typeface="IBM Plex Mono" panose="020B0509050203000203" pitchFamily="49" charset="0"/>
              </a:rPr>
              <a:t>: Smart Dataset Management</a:t>
            </a:r>
          </a:p>
          <a:p>
            <a:endParaRPr lang="en-US" sz="2800" dirty="0">
              <a:latin typeface="IBM Plex Mono" panose="020B0509050203000203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817403-EB7C-4946-9DCC-38959A81B47D}"/>
              </a:ext>
            </a:extLst>
          </p:cNvPr>
          <p:cNvSpPr txBox="1">
            <a:spLocks/>
          </p:cNvSpPr>
          <p:nvPr/>
        </p:nvSpPr>
        <p:spPr>
          <a:xfrm>
            <a:off x="6714565" y="684276"/>
            <a:ext cx="4072606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IBM Plex Mono" panose="020B0509050203000203" pitchFamily="49" charset="0"/>
              </a:rPr>
              <a:t>Efficient Batch Processing</a:t>
            </a:r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9AB1430-E81B-40D0-71B2-EBDFE1B5F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16" y="1867265"/>
            <a:ext cx="6612995" cy="3895008"/>
          </a:xfrm>
          <a:prstGeom prst="rect">
            <a:avLst/>
          </a:prstGeom>
        </p:spPr>
      </p:pic>
      <p:pic>
        <p:nvPicPr>
          <p:cNvPr id="11" name="Picture 10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A84710-29B7-49D1-59F6-EE4F17683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" y="1930672"/>
            <a:ext cx="6198698" cy="378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a close up of a stone wall with cracks in it">
            <a:extLst>
              <a:ext uri="{FF2B5EF4-FFF2-40B4-BE49-F238E27FC236}">
                <a16:creationId xmlns:a16="http://schemas.microsoft.com/office/drawing/2014/main" id="{6C7BA53F-75D0-939A-F135-8D7C29C13EC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5" r="3223"/>
          <a:stretch/>
        </p:blipFill>
        <p:spPr bwMode="auto">
          <a:xfrm>
            <a:off x="7516905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</a:t>
            </a:r>
            <a:r>
              <a:rPr lang="en-GB" sz="1050" dirty="0">
                <a:solidFill>
                  <a:srgbClr val="000000"/>
                </a:solidFill>
                <a:latin typeface="Univers Condensed"/>
              </a:rPr>
              <a:t>4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79126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732861" y="800233"/>
            <a:ext cx="6649571" cy="927717"/>
          </a:xfrm>
          <a:prstGeom prst="rect">
            <a:avLst/>
          </a:prstGeom>
        </p:spPr>
        <p:txBody>
          <a:bodyPr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IBM Plex Mono" panose="020B0509050203000203" pitchFamily="49" charset="0"/>
              </a:rPr>
              <a:t>The Historical Crack Dataset: Preserving Our Heritage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A84F8A6-21B5-30CF-CAA5-55783FD3A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2341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Dataset Overview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757 crack images / 3,139 non-crack images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First dataset specifically for historical building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Captures unique patterns in traditional materials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It Matters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Manual inspection is time-consuming, costly, and error-prone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Historical buildings require specialized monitoring approaches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Early crack detection can prevent catastrophic structural failure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AI solutions can scale inspection across multiple heritage sites</a:t>
            </a:r>
          </a:p>
          <a:p>
            <a:pPr marL="0" indent="0" algn="l">
              <a:buNone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Technical Applications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Automated drone surveys for continuous monitoring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Mobile applications for conservation specialists</a:t>
            </a:r>
          </a:p>
          <a:p>
            <a:r>
              <a:rPr lang="en-GB" sz="1200" b="0" i="0" dirty="0">
                <a:effectLst/>
                <a:latin typeface="IBM Plex Sans" panose="020B0503050203000203" pitchFamily="34" charset="0"/>
              </a:rPr>
              <a:t>Detection of early-stage deterioration before visible to human eye</a:t>
            </a:r>
          </a:p>
        </p:txBody>
      </p:sp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657533"/>
            <a:ext cx="4981499" cy="235641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Segoe WPC"/>
              </a:rPr>
              <a:t>CNN Components: </a:t>
            </a:r>
          </a:p>
          <a:p>
            <a:r>
              <a:rPr lang="en-GB" sz="1400" b="0" i="0" dirty="0">
                <a:effectLst/>
                <a:latin typeface="Segoe WPC"/>
              </a:rPr>
              <a:t>Conv2D</a:t>
            </a:r>
          </a:p>
          <a:p>
            <a:r>
              <a:rPr lang="en-GB" sz="1400" b="0" i="0" dirty="0" err="1">
                <a:effectLst/>
                <a:latin typeface="Segoe WPC"/>
              </a:rPr>
              <a:t>ReLU</a:t>
            </a:r>
            <a:endParaRPr lang="en-GB" sz="1400" b="0" i="0" dirty="0">
              <a:effectLst/>
              <a:latin typeface="Segoe WPC"/>
            </a:endParaRPr>
          </a:p>
          <a:p>
            <a:r>
              <a:rPr lang="en-GB" sz="1400" dirty="0">
                <a:latin typeface="Segoe WPC"/>
              </a:rPr>
              <a:t>F</a:t>
            </a:r>
            <a:r>
              <a:rPr lang="en-GB" sz="1400" b="0" i="0" dirty="0">
                <a:effectLst/>
                <a:latin typeface="Segoe WPC"/>
              </a:rPr>
              <a:t>ully connected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Information flow through the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Segoe WPC"/>
              </a:rPr>
              <a:t>Parameter sharing and local connectivity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SIMPLE CNN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2574BE9-88AC-DDE6-48CA-AC6196FB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57" y="1216958"/>
            <a:ext cx="7166921" cy="415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Dropout: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co-adaptation of neurons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Batch normalization: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Stabilises and accelerates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Weight decay: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Penalises large weights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Early stopping: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Prevents overfitting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IBM Plex Mono" panose="020B0509050203000203" pitchFamily="49" charset="0"/>
              </a:rPr>
              <a:t>Regularisation</a:t>
            </a:r>
            <a:r>
              <a:rPr lang="en-US" dirty="0">
                <a:latin typeface="IBM Plex Mono" panose="020B0509050203000203" pitchFamily="49" charset="0"/>
              </a:rPr>
              <a:t> techniques</a:t>
            </a:r>
          </a:p>
        </p:txBody>
      </p:sp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34076444-B64D-4EFE-2236-0D7D9DA95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520" y="1834087"/>
            <a:ext cx="5841869" cy="318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VGG16</a:t>
            </a:r>
          </a:p>
        </p:txBody>
      </p:sp>
      <p:pic>
        <p:nvPicPr>
          <p:cNvPr id="7" name="Picture 6" descr="A pixelated video game&#10;&#10;AI-generated content may be incorrect.">
            <a:extLst>
              <a:ext uri="{FF2B5EF4-FFF2-40B4-BE49-F238E27FC236}">
                <a16:creationId xmlns:a16="http://schemas.microsoft.com/office/drawing/2014/main" id="{A5EC5C14-33B0-DADE-99CA-E36DACA5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214" y="2595282"/>
            <a:ext cx="10463044" cy="33858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B268E5-B451-33CE-7600-35AB328BEE19}"/>
              </a:ext>
            </a:extLst>
          </p:cNvPr>
          <p:cNvSpPr txBox="1"/>
          <p:nvPr/>
        </p:nvSpPr>
        <p:spPr>
          <a:xfrm>
            <a:off x="6096000" y="683103"/>
            <a:ext cx="5295900" cy="1724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Developed by Visual Geometry Group (Oxford, 2014)</a:t>
            </a:r>
          </a:p>
          <a:p>
            <a:pPr algn="l">
              <a:lnSpc>
                <a:spcPct val="150000"/>
              </a:lnSpc>
            </a:pPr>
            <a:r>
              <a:rPr lang="en-GB" sz="1200" dirty="0">
                <a:latin typeface="IBM Plex Sans" panose="020B0503050203000203" pitchFamily="34" charset="0"/>
              </a:rPr>
              <a:t>Revolutionary simple yet effective design principles: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Very deep network (16 weight layers)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Small 3×3 convolution filters throughout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Consistent doubling of filter count (64→128→256→512)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latin typeface="IBM Plex Sans" panose="020B0503050203000203" pitchFamily="34" charset="0"/>
              </a:rPr>
              <a:t>Max pooling for dimension reduction</a:t>
            </a:r>
            <a:endParaRPr lang="en-GB" sz="1200" i="0" dirty="0"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TINY VGG</a:t>
            </a:r>
          </a:p>
        </p:txBody>
      </p:sp>
      <p:pic>
        <p:nvPicPr>
          <p:cNvPr id="4" name="Picture 3" descr="A pixelated video game of a block&#10;&#10;AI-generated content may be incorrect.">
            <a:extLst>
              <a:ext uri="{FF2B5EF4-FFF2-40B4-BE49-F238E27FC236}">
                <a16:creationId xmlns:a16="http://schemas.microsoft.com/office/drawing/2014/main" id="{5A2F2575-503D-4AA1-5E16-0724FFF08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06" y="2783022"/>
            <a:ext cx="7875494" cy="31589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EF7EF-F402-9096-BFD4-A291B6EAAF56}"/>
              </a:ext>
            </a:extLst>
          </p:cNvPr>
          <p:cNvSpPr txBox="1"/>
          <p:nvPr/>
        </p:nvSpPr>
        <p:spPr>
          <a:xfrm>
            <a:off x="5840504" y="575521"/>
            <a:ext cx="6351495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  <a:tabLst>
                <a:tab pos="0" algn="l"/>
              </a:tabLst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Simplified version of VGG with 3 convolutional blocks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Input →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→ (repeat 3x) → FC → Output</a:t>
            </a:r>
          </a:p>
          <a:p>
            <a:pPr marL="0" lvl="1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Regularization: </a:t>
            </a:r>
          </a:p>
          <a:p>
            <a:pPr marL="6286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+ Dropout (p=0.1) to prevent overfitting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Progressive Feature Maps: 3→16→32→64 channels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Dimensionality Reduction: Using pooling to reduce spatial dimensions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Consistent Pattern: Conv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BatchNorm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</a:t>
            </a:r>
            <a:r>
              <a:rPr lang="en-GB" sz="1200" i="0" dirty="0" err="1">
                <a:effectLst/>
                <a:latin typeface="IBM Plex Sans" panose="020B0503050203000203" pitchFamily="34" charset="0"/>
              </a:rPr>
              <a:t>ReLU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 → Pool at each level</a:t>
            </a:r>
          </a:p>
        </p:txBody>
      </p:sp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C8A3-188A-69C3-A36B-0807DC051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600E-8D7F-FF25-EE0B-53A6402D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Best practices for </a:t>
            </a:r>
            <a:r>
              <a:rPr lang="en-GB" dirty="0" err="1">
                <a:latin typeface="IBM Plex Mono" panose="020B0509050203000203" pitchFamily="49" charset="0"/>
              </a:rPr>
              <a:t>cnnS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DCCE7-8478-4673-B346-72FD5E626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038" y="5003893"/>
            <a:ext cx="5245101" cy="1566804"/>
          </a:xfrm>
        </p:spPr>
        <p:txBody>
          <a:bodyPr rtlCol="0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Start with simple architectures and gradually increase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Use appropriate regularization techniques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F1AD5A-5B97-0371-1F4D-78D51AF728C6}"/>
              </a:ext>
            </a:extLst>
          </p:cNvPr>
          <p:cNvSpPr txBox="1">
            <a:spLocks/>
          </p:cNvSpPr>
          <p:nvPr/>
        </p:nvSpPr>
        <p:spPr>
          <a:xfrm>
            <a:off x="615875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Apply proper data augmentation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Monitor training with validation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C6C6C6"/>
                </a:solidFill>
                <a:effectLst/>
                <a:latin typeface="IBM Plex Sans" panose="020B0503050203000203" pitchFamily="34" charset="0"/>
              </a:rPr>
              <a:t>Practice transfer learning when possible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24F32993-AC35-A45E-7335-51A698FB7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A0E7C58-D2F5-2419-00FF-4E979BDE5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C606F1DA-08E4-24FC-F95B-24C6C85C2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-324" r="50841" b="34471"/>
          <a:stretch/>
        </p:blipFill>
        <p:spPr>
          <a:xfrm>
            <a:off x="732220" y="559093"/>
            <a:ext cx="3445329" cy="3383101"/>
          </a:xfrm>
        </p:spPr>
      </p:pic>
      <p:pic>
        <p:nvPicPr>
          <p:cNvPr id="19" name="Picture Placeholder 15">
            <a:extLst>
              <a:ext uri="{FF2B5EF4-FFF2-40B4-BE49-F238E27FC236}">
                <a16:creationId xmlns:a16="http://schemas.microsoft.com/office/drawing/2014/main" id="{DF9AF39A-D18A-D331-9740-F2C82A94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58" r="-517" b="34147"/>
          <a:stretch/>
        </p:blipFill>
        <p:spPr>
          <a:xfrm>
            <a:off x="4433363" y="559093"/>
            <a:ext cx="3445329" cy="3383101"/>
          </a:xfrm>
          <a:prstGeom prst="rect">
            <a:avLst/>
          </a:prstGeom>
        </p:spPr>
      </p:pic>
      <p:pic>
        <p:nvPicPr>
          <p:cNvPr id="20" name="Picture Placeholder 15">
            <a:extLst>
              <a:ext uri="{FF2B5EF4-FFF2-40B4-BE49-F238E27FC236}">
                <a16:creationId xmlns:a16="http://schemas.microsoft.com/office/drawing/2014/main" id="{73B74961-54B1-55E5-2AC2-DBE0BE08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912" t="33661" r="-71" b="486"/>
          <a:stretch/>
        </p:blipFill>
        <p:spPr>
          <a:xfrm>
            <a:off x="8141231" y="559093"/>
            <a:ext cx="3445329" cy="338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594416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 Introduction to Convolutional Neural Networks (CNNs)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makes CNNs unique for image processing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The Convolution Operation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Mathematical foundations of convolution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Key parameters: kernel size, stride, padding, dilation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Filters in CNNs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Understanding what filters detect in images</a:t>
            </a:r>
          </a:p>
          <a:p>
            <a:pPr lvl="1"/>
            <a:r>
              <a:rPr lang="en-GB" sz="1000" b="0" i="0" dirty="0">
                <a:effectLst/>
                <a:latin typeface="IBM Plex Sans" panose="020B0503050203000203" pitchFamily="34" charset="0"/>
              </a:rPr>
              <a:t>Different types of filters for edge detection, sharpening, etc.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Image Data Preparation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Data Loading for Deep Learning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Simple CNN Implementation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Advanced CNN Components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Case Study: Crack Detection in Historical Buildings</a:t>
            </a:r>
          </a:p>
          <a:p>
            <a:pPr algn="l">
              <a:spcBef>
                <a:spcPts val="1200"/>
              </a:spcBef>
              <a:spcAft>
                <a:spcPts val="600"/>
              </a:spcAft>
              <a:buNone/>
            </a:pPr>
            <a:r>
              <a:rPr lang="en-GB" sz="1000" b="1" i="0" dirty="0">
                <a:effectLst/>
                <a:latin typeface="IBM Plex Sans" panose="020B0503050203000203" pitchFamily="34" charset="0"/>
              </a:rPr>
              <a:t> Popular CNN Architectures</a:t>
            </a:r>
          </a:p>
          <a:p>
            <a:pPr algn="l"/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16" name="Picture 8" descr="1X1 Convolution, CNN, CV, Neural Networks | Analytics Vidhya">
            <a:extLst>
              <a:ext uri="{FF2B5EF4-FFF2-40B4-BE49-F238E27FC236}">
                <a16:creationId xmlns:a16="http://schemas.microsoft.com/office/drawing/2014/main" id="{67BC1C7C-6F77-E591-AFD0-FC30EDC8FDC3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r="37699"/>
          <a:stretch/>
        </p:blipFill>
        <p:spPr bwMode="auto">
          <a:xfrm>
            <a:off x="0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CNN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7070042" cy="543505"/>
          </a:xfrm>
        </p:spPr>
        <p:txBody>
          <a:bodyPr/>
          <a:lstStyle/>
          <a:p>
            <a:r>
              <a:rPr lang="en-GB" sz="1400" dirty="0">
                <a:latin typeface="IBM Plex Sans" panose="020B0503050203000203" pitchFamily="34" charset="0"/>
              </a:rPr>
              <a:t>Convolutional Neural Networks (CNNs) are specialized neural networks designed for processing structured grid-like data, such as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Inspired by visual cortex organization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IBM Plex Sans" panose="020B0503050203000203" pitchFamily="34" charset="0"/>
              </a:rPr>
              <a:t>Revolutionized computer vision</a:t>
            </a:r>
          </a:p>
        </p:txBody>
      </p:sp>
      <p:pic>
        <p:nvPicPr>
          <p:cNvPr id="2052" name="Picture 4" descr="Advancements of Deep Learning 2: Influential convolutional neural network  architectures | by Dashanka Nadeeshan | Coinmonks | Medium">
            <a:extLst>
              <a:ext uri="{FF2B5EF4-FFF2-40B4-BE49-F238E27FC236}">
                <a16:creationId xmlns:a16="http://schemas.microsoft.com/office/drawing/2014/main" id="{EE869F69-4C6B-6A3A-5E75-A2AE677C6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70" y="136525"/>
            <a:ext cx="9972675" cy="390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2" y="871758"/>
            <a:ext cx="10234369" cy="3017959"/>
          </a:xfrm>
        </p:spPr>
        <p:txBody>
          <a:bodyPr rtlCol="0">
            <a:normAutofit/>
          </a:bodyPr>
          <a:lstStyle/>
          <a:p>
            <a:r>
              <a:rPr lang="en-GB" dirty="0">
                <a:latin typeface="IBM Plex Mono" panose="020B0509050203000203" pitchFamily="49" charset="0"/>
              </a:rPr>
              <a:t>Why Standard Neural Networks Struggle with Images</a:t>
            </a:r>
            <a:endParaRPr lang="en-US" dirty="0">
              <a:latin typeface="IBM Plex Mono" panose="020B0509050203000203" pitchFamily="49" charset="0"/>
            </a:endParaRP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742422" y="2332663"/>
            <a:ext cx="4167203" cy="3293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Spatial Relationships: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Standard networks don't account for spatial relationships between pixels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Parameter Explosion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 A 224×224×3 image would require over 150,000 weights per neuron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Translation Invariance: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Objects can appear anywhere in an image but have the same meaning</a:t>
            </a:r>
          </a:p>
          <a:p>
            <a:pPr algn="l">
              <a:lnSpc>
                <a:spcPct val="20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Feature Hierarchy: 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Images contain low-level features that compose into higher-level features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9E7F11-FFB6-2728-42D8-F0F948248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46" y="2729765"/>
            <a:ext cx="6786942" cy="27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US" dirty="0">
                <a:latin typeface="IBM Plex Mono" panose="020B0509050203000203" pitchFamily="49" charset="0"/>
              </a:rPr>
              <a:t>c</a:t>
            </a:r>
            <a:r>
              <a:rPr lang="en-GB" dirty="0" err="1">
                <a:latin typeface="IBM Plex Mono" panose="020B0509050203000203" pitchFamily="49" charset="0"/>
              </a:rPr>
              <a:t>onvolution</a:t>
            </a:r>
            <a:endParaRPr lang="en-GB" dirty="0">
              <a:latin typeface="IBM Plex Mono" panose="020B0509050203000203" pitchFamily="49" charset="0"/>
            </a:endParaRP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1940913"/>
            <a:ext cx="3407135" cy="1529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dirty="0">
                <a:latin typeface="IBM Plex Sans" panose="020B0503050203000203" pitchFamily="34" charset="0"/>
              </a:rPr>
              <a:t>Definition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A mathematical operation that slides a filter over an input, performing element-wise multiplication and summation</a:t>
            </a:r>
          </a:p>
        </p:txBody>
      </p:sp>
      <p:pic>
        <p:nvPicPr>
          <p:cNvPr id="4106" name="Picture 10" descr="8: Strided Convolution Example[41] | Download Scientific Diagram">
            <a:extLst>
              <a:ext uri="{FF2B5EF4-FFF2-40B4-BE49-F238E27FC236}">
                <a16:creationId xmlns:a16="http://schemas.microsoft.com/office/drawing/2014/main" id="{FB3364E7-E004-6C16-D1B2-0D3511B0D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13" y="1940913"/>
            <a:ext cx="7075351" cy="286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42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Kernel Size: </a:t>
            </a:r>
            <a:r>
              <a:rPr lang="en-GB" altLang="en-US" sz="1500" dirty="0">
                <a:latin typeface="IBM Plex Sans" panose="020B0503050203000203" pitchFamily="34" charset="0"/>
              </a:rPr>
              <a:t>The dimensions of the filter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Stride: </a:t>
            </a:r>
            <a:r>
              <a:rPr lang="en-GB" altLang="en-US" sz="1500" dirty="0">
                <a:latin typeface="IBM Plex Sans" panose="020B0503050203000203" pitchFamily="34" charset="0"/>
              </a:rPr>
              <a:t>How many pixels the filter shifts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Padding: </a:t>
            </a:r>
            <a:r>
              <a:rPr lang="en-GB" altLang="en-US" sz="1500" dirty="0">
                <a:latin typeface="IBM Plex Sans" panose="020B0503050203000203" pitchFamily="34" charset="0"/>
              </a:rPr>
              <a:t>Adding extra pixels around the border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GB" altLang="en-US" sz="1500" b="1" dirty="0">
                <a:latin typeface="IBM Plex Sans" panose="020B0503050203000203" pitchFamily="34" charset="0"/>
              </a:rPr>
              <a:t>Dilation: </a:t>
            </a:r>
            <a:r>
              <a:rPr lang="en-GB" altLang="en-US" sz="1500" dirty="0">
                <a:latin typeface="IBM Plex Sans" panose="020B0503050203000203" pitchFamily="34" charset="0"/>
              </a:rPr>
              <a:t>Spacing between kernel elements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Key Parameters in Convolution</a:t>
            </a:r>
          </a:p>
        </p:txBody>
      </p:sp>
      <p:pic>
        <p:nvPicPr>
          <p:cNvPr id="3" name="Picture 2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EFE63E67-35F4-C1E6-EF98-AF74E800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63" y="3594587"/>
            <a:ext cx="8335108" cy="29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81" y="1551241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Filters are small matrices that detect specific patterns in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Different filters detect different features (edges, textures, etc.)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effectLst/>
                <a:latin typeface="IBM Plex Sans" panose="020B0503050203000203" pitchFamily="34" charset="0"/>
              </a:rPr>
              <a:t>Weights in filters are learned during training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FILTERS IN CNNS</a:t>
            </a:r>
          </a:p>
        </p:txBody>
      </p:sp>
      <p:pic>
        <p:nvPicPr>
          <p:cNvPr id="7" name="Picture 6" descr="A collage of a building&#10;&#10;AI-generated content may be incorrect.">
            <a:extLst>
              <a:ext uri="{FF2B5EF4-FFF2-40B4-BE49-F238E27FC236}">
                <a16:creationId xmlns:a16="http://schemas.microsoft.com/office/drawing/2014/main" id="{6BA106E4-14A9-D6CB-79BA-669473293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365" y="787717"/>
            <a:ext cx="5051754" cy="526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40" y="1567378"/>
            <a:ext cx="4107439" cy="197416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Need to convert images into proper format for CNNs</a:t>
            </a:r>
          </a:p>
          <a:p>
            <a:r>
              <a:rPr lang="en-GB" sz="14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1" i="0" dirty="0">
                <a:effectLst/>
                <a:latin typeface="IBM Plex Sans" panose="020B0503050203000203" pitchFamily="34" charset="0"/>
              </a:rPr>
              <a:t> expects 4D tensors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: (</a:t>
            </a: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batch_size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, channels, height, width)</a:t>
            </a:r>
          </a:p>
          <a:p>
            <a:r>
              <a:rPr lang="en-GB" sz="1400" b="1" i="0" dirty="0">
                <a:effectLst/>
                <a:latin typeface="IBM Plex Sans" panose="020B0503050203000203" pitchFamily="34" charset="0"/>
              </a:rPr>
              <a:t>Data augmentation 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techniques increase training set diversity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Preparing images</a:t>
            </a:r>
          </a:p>
        </p:txBody>
      </p:sp>
      <p:pic>
        <p:nvPicPr>
          <p:cNvPr id="3" name="Picture 2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6597C0E9-D3C0-13F1-2CFB-B359DEFFC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470" y="2785402"/>
            <a:ext cx="6899653" cy="322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SE04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69" y="223310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800" i="0" dirty="0">
                <a:effectLst/>
                <a:latin typeface="IBM Plex Sans" panose="020B0503050203000203" pitchFamily="34" charset="0"/>
              </a:rPr>
              <a:t>Artificially expanding dataset by applying transformations</a:t>
            </a:r>
          </a:p>
          <a:p>
            <a:pPr marL="0" indent="0" algn="l">
              <a:buNone/>
            </a:pPr>
            <a:r>
              <a:rPr lang="en-GB" sz="1800" b="1" i="0" dirty="0">
                <a:effectLst/>
                <a:latin typeface="IBM Plex Sans" panose="020B0503050203000203" pitchFamily="34" charset="0"/>
              </a:rPr>
              <a:t>Benefits: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Prevents overfitting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Improves model generalization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Handles varied real-world conditions</a:t>
            </a:r>
          </a:p>
          <a:p>
            <a:r>
              <a:rPr lang="en-GB" sz="1800" i="0" dirty="0">
                <a:effectLst/>
                <a:latin typeface="IBM Plex Sans" panose="020B0503050203000203" pitchFamily="34" charset="0"/>
              </a:rPr>
              <a:t>Addresses class imbalance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Image Transformations and Augmentation</a:t>
            </a:r>
          </a:p>
        </p:txBody>
      </p:sp>
      <p:pic>
        <p:nvPicPr>
          <p:cNvPr id="4" name="Picture 3" descr="A collage of a building&#10;&#10;AI-generated content may be incorrect.">
            <a:extLst>
              <a:ext uri="{FF2B5EF4-FFF2-40B4-BE49-F238E27FC236}">
                <a16:creationId xmlns:a16="http://schemas.microsoft.com/office/drawing/2014/main" id="{C5C40442-4C86-7E45-F4A6-5443112E9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09" y="1447800"/>
            <a:ext cx="4513762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641</TotalTime>
  <Words>794</Words>
  <Application>Microsoft Macintosh PowerPoint</Application>
  <PresentationFormat>Widescreen</PresentationFormat>
  <Paragraphs>164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Calisto MT</vt:lpstr>
      <vt:lpstr>IBM Plex Mono</vt:lpstr>
      <vt:lpstr>IBM Plex Sans</vt:lpstr>
      <vt:lpstr>Segoe WPC</vt:lpstr>
      <vt:lpstr>Univers Condensed</vt:lpstr>
      <vt:lpstr>ChronicleVTI</vt:lpstr>
      <vt:lpstr>Session // 04 CONVOLUTIONAL NEURAL NETWORKS  FACULTY OF  SCIENCE AND ENGINEERING +++</vt:lpstr>
      <vt:lpstr>Agenda</vt:lpstr>
      <vt:lpstr>CNN</vt:lpstr>
      <vt:lpstr>Why Standard Neural Networks Struggle with Images</vt:lpstr>
      <vt:lpstr>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for cnnS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13</cp:revision>
  <dcterms:created xsi:type="dcterms:W3CDTF">2025-04-24T12:41:57Z</dcterms:created>
  <dcterms:modified xsi:type="dcterms:W3CDTF">2025-06-08T14:09:32Z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